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80">
          <p15:clr>
            <a:srgbClr val="A4A3A4"/>
          </p15:clr>
        </p15:guide>
        <p15:guide id="3" pos="2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76" autoAdjust="0"/>
    <p:restoredTop sz="90929"/>
  </p:normalViewPr>
  <p:slideViewPr>
    <p:cSldViewPr>
      <p:cViewPr varScale="1">
        <p:scale>
          <a:sx n="112" d="100"/>
          <a:sy n="112" d="100"/>
        </p:scale>
        <p:origin x="108" y="102"/>
      </p:cViewPr>
      <p:guideLst>
        <p:guide orient="horz" pos="2160"/>
        <p:guide pos="480"/>
        <p:guide pos="26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DA3BA-BA20-55D9-66E2-B53E29E18D6E}"/>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BDE9E83-05EA-8120-62EE-4F39D652960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076B411-3D82-9904-41DD-8EE8CFF7C286}"/>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B78ED8BE-82FB-0F6E-673B-3CA4B8D5EB3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EEDFC5B5-5410-1120-4034-F62F45EE2DB7}"/>
              </a:ext>
            </a:extLst>
          </p:cNvPr>
          <p:cNvSpPr>
            <a:spLocks noGrp="1"/>
          </p:cNvSpPr>
          <p:nvPr>
            <p:ph type="sldNum" sz="quarter" idx="12"/>
          </p:nvPr>
        </p:nvSpPr>
        <p:spPr/>
        <p:txBody>
          <a:bodyPr/>
          <a:lstStyle>
            <a:lvl1pPr>
              <a:defRPr/>
            </a:lvl1pPr>
          </a:lstStyle>
          <a:p>
            <a:fld id="{08B91AFF-5CB4-422B-B220-E959D8C2709C}" type="slidenum">
              <a:rPr lang="en-GB" altLang="en-US"/>
              <a:pPr/>
              <a:t>‹#›</a:t>
            </a:fld>
            <a:endParaRPr lang="en-GB" altLang="en-US"/>
          </a:p>
        </p:txBody>
      </p:sp>
    </p:spTree>
    <p:extLst>
      <p:ext uri="{BB962C8B-B14F-4D97-AF65-F5344CB8AC3E}">
        <p14:creationId xmlns:p14="http://schemas.microsoft.com/office/powerpoint/2010/main" val="14819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292B3-FDAC-3698-EDCC-B9A963D899E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5614FE-E0B8-4076-1D7A-FD7A0FAEFA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63C899-36E6-DFDF-1CA8-53458E79FEA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FC9A8D2-97B1-69E0-6800-CE65C424DDE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DCC971B5-D8B4-4467-3E75-681C80BF799B}"/>
              </a:ext>
            </a:extLst>
          </p:cNvPr>
          <p:cNvSpPr>
            <a:spLocks noGrp="1"/>
          </p:cNvSpPr>
          <p:nvPr>
            <p:ph type="sldNum" sz="quarter" idx="12"/>
          </p:nvPr>
        </p:nvSpPr>
        <p:spPr/>
        <p:txBody>
          <a:bodyPr/>
          <a:lstStyle>
            <a:lvl1pPr>
              <a:defRPr/>
            </a:lvl1pPr>
          </a:lstStyle>
          <a:p>
            <a:fld id="{D6A5BADE-E55E-4D75-8419-6F3287714480}" type="slidenum">
              <a:rPr lang="en-GB" altLang="en-US"/>
              <a:pPr/>
              <a:t>‹#›</a:t>
            </a:fld>
            <a:endParaRPr lang="en-GB" altLang="en-US"/>
          </a:p>
        </p:txBody>
      </p:sp>
    </p:spTree>
    <p:extLst>
      <p:ext uri="{BB962C8B-B14F-4D97-AF65-F5344CB8AC3E}">
        <p14:creationId xmlns:p14="http://schemas.microsoft.com/office/powerpoint/2010/main" val="205941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B14B37-EBF7-F56F-ADC0-85BAB15EC94A}"/>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F32B38-6434-6980-54AC-5410BFFE0D75}"/>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E246B1-7316-DF75-C5B0-94B5F46887C4}"/>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7DF50152-7034-FC7D-DAAB-AEF5CB2F4E9C}"/>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CC2E8E4-A2D4-BB05-E56B-7C508EDC4103}"/>
              </a:ext>
            </a:extLst>
          </p:cNvPr>
          <p:cNvSpPr>
            <a:spLocks noGrp="1"/>
          </p:cNvSpPr>
          <p:nvPr>
            <p:ph type="sldNum" sz="quarter" idx="12"/>
          </p:nvPr>
        </p:nvSpPr>
        <p:spPr/>
        <p:txBody>
          <a:bodyPr/>
          <a:lstStyle>
            <a:lvl1pPr>
              <a:defRPr/>
            </a:lvl1pPr>
          </a:lstStyle>
          <a:p>
            <a:fld id="{6E2B1BB2-3AE5-4195-8FDD-D32ED57AC322}" type="slidenum">
              <a:rPr lang="en-GB" altLang="en-US"/>
              <a:pPr/>
              <a:t>‹#›</a:t>
            </a:fld>
            <a:endParaRPr lang="en-GB" altLang="en-US"/>
          </a:p>
        </p:txBody>
      </p:sp>
    </p:spTree>
    <p:extLst>
      <p:ext uri="{BB962C8B-B14F-4D97-AF65-F5344CB8AC3E}">
        <p14:creationId xmlns:p14="http://schemas.microsoft.com/office/powerpoint/2010/main" val="2111875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B792C-6894-1F67-E3B0-04C08E0786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3458F3-81BE-9FA4-D2B4-D1D337FB07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E9F736-45A7-EDC9-8844-5206C33A6F1F}"/>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4FD3C456-B726-82F5-83B3-7379886DD63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60F7507B-F645-666E-9ABD-73A66A66B626}"/>
              </a:ext>
            </a:extLst>
          </p:cNvPr>
          <p:cNvSpPr>
            <a:spLocks noGrp="1"/>
          </p:cNvSpPr>
          <p:nvPr>
            <p:ph type="sldNum" sz="quarter" idx="12"/>
          </p:nvPr>
        </p:nvSpPr>
        <p:spPr/>
        <p:txBody>
          <a:bodyPr/>
          <a:lstStyle>
            <a:lvl1pPr>
              <a:defRPr/>
            </a:lvl1pPr>
          </a:lstStyle>
          <a:p>
            <a:fld id="{BA1A2783-0E08-44DF-972B-17022C1C4A15}" type="slidenum">
              <a:rPr lang="en-GB" altLang="en-US"/>
              <a:pPr/>
              <a:t>‹#›</a:t>
            </a:fld>
            <a:endParaRPr lang="en-GB" altLang="en-US"/>
          </a:p>
        </p:txBody>
      </p:sp>
    </p:spTree>
    <p:extLst>
      <p:ext uri="{BB962C8B-B14F-4D97-AF65-F5344CB8AC3E}">
        <p14:creationId xmlns:p14="http://schemas.microsoft.com/office/powerpoint/2010/main" val="360945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9A8A2-BC83-8882-0725-DA488ACE04F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09F4E8-CFFD-BF26-630E-C206B0570EF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943595C-7F4B-D6E1-B860-ED69EC5B633D}"/>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3C3AD92A-FA0B-C193-E32A-C6DEA9D6EC14}"/>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8D78BA76-7A8A-5B03-DDE9-B4A7DE12D2D6}"/>
              </a:ext>
            </a:extLst>
          </p:cNvPr>
          <p:cNvSpPr>
            <a:spLocks noGrp="1"/>
          </p:cNvSpPr>
          <p:nvPr>
            <p:ph type="sldNum" sz="quarter" idx="12"/>
          </p:nvPr>
        </p:nvSpPr>
        <p:spPr/>
        <p:txBody>
          <a:bodyPr/>
          <a:lstStyle>
            <a:lvl1pPr>
              <a:defRPr/>
            </a:lvl1pPr>
          </a:lstStyle>
          <a:p>
            <a:fld id="{7B80DAE6-D251-49E6-92C5-9B686B913F55}" type="slidenum">
              <a:rPr lang="en-GB" altLang="en-US"/>
              <a:pPr/>
              <a:t>‹#›</a:t>
            </a:fld>
            <a:endParaRPr lang="en-GB" altLang="en-US"/>
          </a:p>
        </p:txBody>
      </p:sp>
    </p:spTree>
    <p:extLst>
      <p:ext uri="{BB962C8B-B14F-4D97-AF65-F5344CB8AC3E}">
        <p14:creationId xmlns:p14="http://schemas.microsoft.com/office/powerpoint/2010/main" val="233109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6531B-79BD-7065-C121-3626B0507F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ECB7AA-5198-9105-5002-FDFD0B53EE58}"/>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EA92041-C679-7889-4830-39DF4167F6BD}"/>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0740E28-CE4C-46B4-C4AA-2CA30320BCD7}"/>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A2B4D8E5-6FF4-09F9-E989-2A9B17F575DD}"/>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9CB06E56-CE6A-78AE-0523-18EB0065AD05}"/>
              </a:ext>
            </a:extLst>
          </p:cNvPr>
          <p:cNvSpPr>
            <a:spLocks noGrp="1"/>
          </p:cNvSpPr>
          <p:nvPr>
            <p:ph type="sldNum" sz="quarter" idx="12"/>
          </p:nvPr>
        </p:nvSpPr>
        <p:spPr/>
        <p:txBody>
          <a:bodyPr/>
          <a:lstStyle>
            <a:lvl1pPr>
              <a:defRPr/>
            </a:lvl1pPr>
          </a:lstStyle>
          <a:p>
            <a:fld id="{7F3B14CB-0CBA-4D10-9DBC-3A7CAA360EFB}" type="slidenum">
              <a:rPr lang="en-GB" altLang="en-US"/>
              <a:pPr/>
              <a:t>‹#›</a:t>
            </a:fld>
            <a:endParaRPr lang="en-GB" altLang="en-US"/>
          </a:p>
        </p:txBody>
      </p:sp>
    </p:spTree>
    <p:extLst>
      <p:ext uri="{BB962C8B-B14F-4D97-AF65-F5344CB8AC3E}">
        <p14:creationId xmlns:p14="http://schemas.microsoft.com/office/powerpoint/2010/main" val="1275547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06E84-80E5-00B4-AA85-683D66749213}"/>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165FFB4-78DD-D438-5CA3-8E66216DE8B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59B56C-9609-4068-8AE6-4A996DAA45D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B0A278D-3129-B762-7755-4873EBBB728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0DB6D9-A057-8CF9-40EF-EE1F26DACC4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BA13E1B-A076-CBB8-3436-BFD695F4A71C}"/>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8F368844-8A7D-0C49-E63E-CAAE5036B3DD}"/>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01DF9BCE-381B-1165-D9C0-284CC47B5463}"/>
              </a:ext>
            </a:extLst>
          </p:cNvPr>
          <p:cNvSpPr>
            <a:spLocks noGrp="1"/>
          </p:cNvSpPr>
          <p:nvPr>
            <p:ph type="sldNum" sz="quarter" idx="12"/>
          </p:nvPr>
        </p:nvSpPr>
        <p:spPr/>
        <p:txBody>
          <a:bodyPr/>
          <a:lstStyle>
            <a:lvl1pPr>
              <a:defRPr/>
            </a:lvl1pPr>
          </a:lstStyle>
          <a:p>
            <a:fld id="{1836A711-0BDD-476F-AA29-4E085F2588AA}" type="slidenum">
              <a:rPr lang="en-GB" altLang="en-US"/>
              <a:pPr/>
              <a:t>‹#›</a:t>
            </a:fld>
            <a:endParaRPr lang="en-GB" altLang="en-US"/>
          </a:p>
        </p:txBody>
      </p:sp>
    </p:spTree>
    <p:extLst>
      <p:ext uri="{BB962C8B-B14F-4D97-AF65-F5344CB8AC3E}">
        <p14:creationId xmlns:p14="http://schemas.microsoft.com/office/powerpoint/2010/main" val="216009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5AB27-27C7-75E8-4B4D-02022F76926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BB8EE65-B038-F080-B378-7FEDF1256753}"/>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321AA6E9-2BC8-9900-97C0-16114DA95AAF}"/>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F63FB766-DAB5-AFE2-26A2-8539532B756C}"/>
              </a:ext>
            </a:extLst>
          </p:cNvPr>
          <p:cNvSpPr>
            <a:spLocks noGrp="1"/>
          </p:cNvSpPr>
          <p:nvPr>
            <p:ph type="sldNum" sz="quarter" idx="12"/>
          </p:nvPr>
        </p:nvSpPr>
        <p:spPr/>
        <p:txBody>
          <a:bodyPr/>
          <a:lstStyle>
            <a:lvl1pPr>
              <a:defRPr/>
            </a:lvl1pPr>
          </a:lstStyle>
          <a:p>
            <a:fld id="{8216332A-5BE1-4A15-AEF6-5E3EE9C16172}" type="slidenum">
              <a:rPr lang="en-GB" altLang="en-US"/>
              <a:pPr/>
              <a:t>‹#›</a:t>
            </a:fld>
            <a:endParaRPr lang="en-GB" altLang="en-US"/>
          </a:p>
        </p:txBody>
      </p:sp>
    </p:spTree>
    <p:extLst>
      <p:ext uri="{BB962C8B-B14F-4D97-AF65-F5344CB8AC3E}">
        <p14:creationId xmlns:p14="http://schemas.microsoft.com/office/powerpoint/2010/main" val="1983787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54FD26-7512-432A-DDCC-4FA53D41EE0C}"/>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5D2EC613-DACF-D28C-327B-196E82D494B3}"/>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5D55C5EA-C06A-2830-A2D4-FEB9F903C1E9}"/>
              </a:ext>
            </a:extLst>
          </p:cNvPr>
          <p:cNvSpPr>
            <a:spLocks noGrp="1"/>
          </p:cNvSpPr>
          <p:nvPr>
            <p:ph type="sldNum" sz="quarter" idx="12"/>
          </p:nvPr>
        </p:nvSpPr>
        <p:spPr/>
        <p:txBody>
          <a:bodyPr/>
          <a:lstStyle>
            <a:lvl1pPr>
              <a:defRPr/>
            </a:lvl1pPr>
          </a:lstStyle>
          <a:p>
            <a:fld id="{C274060A-AE4D-4D92-ADF8-F59B778FE564}" type="slidenum">
              <a:rPr lang="en-GB" altLang="en-US"/>
              <a:pPr/>
              <a:t>‹#›</a:t>
            </a:fld>
            <a:endParaRPr lang="en-GB" altLang="en-US"/>
          </a:p>
        </p:txBody>
      </p:sp>
    </p:spTree>
    <p:extLst>
      <p:ext uri="{BB962C8B-B14F-4D97-AF65-F5344CB8AC3E}">
        <p14:creationId xmlns:p14="http://schemas.microsoft.com/office/powerpoint/2010/main" val="171745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6BF9A-F2C4-7547-2BAB-4923849447C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1F021C-AAAE-6756-6C29-9C4CF51FBF9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0B94FDB-F27C-13A5-3C0A-7B56E6E757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C49F20-A980-5C29-5CB8-E803F78C9A4E}"/>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19613117-15B4-3B07-DCD4-4E23AAA99374}"/>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6CE656F6-473D-7A46-F4A6-D2F3A933B970}"/>
              </a:ext>
            </a:extLst>
          </p:cNvPr>
          <p:cNvSpPr>
            <a:spLocks noGrp="1"/>
          </p:cNvSpPr>
          <p:nvPr>
            <p:ph type="sldNum" sz="quarter" idx="12"/>
          </p:nvPr>
        </p:nvSpPr>
        <p:spPr/>
        <p:txBody>
          <a:bodyPr/>
          <a:lstStyle>
            <a:lvl1pPr>
              <a:defRPr/>
            </a:lvl1pPr>
          </a:lstStyle>
          <a:p>
            <a:fld id="{A84C990B-683B-436A-89DE-1E8747E13D21}" type="slidenum">
              <a:rPr lang="en-GB" altLang="en-US"/>
              <a:pPr/>
              <a:t>‹#›</a:t>
            </a:fld>
            <a:endParaRPr lang="en-GB" altLang="en-US"/>
          </a:p>
        </p:txBody>
      </p:sp>
    </p:spTree>
    <p:extLst>
      <p:ext uri="{BB962C8B-B14F-4D97-AF65-F5344CB8AC3E}">
        <p14:creationId xmlns:p14="http://schemas.microsoft.com/office/powerpoint/2010/main" val="60789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FCF8-52BE-1DDE-DA59-EBFB1C82B20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BDB9914-602B-8ABA-F1A9-5165AEC5D44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D00E979-CC22-B387-C90C-53677BF5F30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7C5AAE-664A-B77E-7EB1-3D13C2671BAB}"/>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D65899E4-6278-EF28-E36E-A87D9A4E0C3D}"/>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C2F76B1D-44BF-7C0E-3E44-38FBA3522CBD}"/>
              </a:ext>
            </a:extLst>
          </p:cNvPr>
          <p:cNvSpPr>
            <a:spLocks noGrp="1"/>
          </p:cNvSpPr>
          <p:nvPr>
            <p:ph type="sldNum" sz="quarter" idx="12"/>
          </p:nvPr>
        </p:nvSpPr>
        <p:spPr/>
        <p:txBody>
          <a:bodyPr/>
          <a:lstStyle>
            <a:lvl1pPr>
              <a:defRPr/>
            </a:lvl1pPr>
          </a:lstStyle>
          <a:p>
            <a:fld id="{F6F6625B-DE9F-4CE8-9E1A-AAF6C984C4DA}" type="slidenum">
              <a:rPr lang="en-GB" altLang="en-US"/>
              <a:pPr/>
              <a:t>‹#›</a:t>
            </a:fld>
            <a:endParaRPr lang="en-GB" altLang="en-US"/>
          </a:p>
        </p:txBody>
      </p:sp>
    </p:spTree>
    <p:extLst>
      <p:ext uri="{BB962C8B-B14F-4D97-AF65-F5344CB8AC3E}">
        <p14:creationId xmlns:p14="http://schemas.microsoft.com/office/powerpoint/2010/main" val="3358345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EC15D0F-1DE0-BBBB-61E3-242607A66946}"/>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B745F90-5962-4775-E050-70BE138FF6FD}"/>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7C51F8A-BD29-E060-7790-B3DF4E9B6468}"/>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a:extLst>
              <a:ext uri="{FF2B5EF4-FFF2-40B4-BE49-F238E27FC236}">
                <a16:creationId xmlns:a16="http://schemas.microsoft.com/office/drawing/2014/main" id="{CF07023D-1E98-D1A9-557E-4910786CC74E}"/>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a:extLst>
              <a:ext uri="{FF2B5EF4-FFF2-40B4-BE49-F238E27FC236}">
                <a16:creationId xmlns:a16="http://schemas.microsoft.com/office/drawing/2014/main" id="{11B4C508-1D5C-C8F8-CE26-06AB0DABA213}"/>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BA05D61-8977-494A-B4B5-98BA05E02095}"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orldofteaching.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CC31D77-0273-E4CB-D6A4-7C0A2B1067F1}"/>
              </a:ext>
            </a:extLst>
          </p:cNvPr>
          <p:cNvSpPr>
            <a:spLocks noGrp="1" noChangeArrowheads="1"/>
          </p:cNvSpPr>
          <p:nvPr>
            <p:ph type="title" idx="4294967295"/>
          </p:nvPr>
        </p:nvSpPr>
        <p:spPr>
          <a:xfrm>
            <a:off x="914400" y="1676400"/>
            <a:ext cx="7772400" cy="1143000"/>
          </a:xfrm>
        </p:spPr>
        <p:txBody>
          <a:bodyPr/>
          <a:lstStyle/>
          <a:p>
            <a:r>
              <a:rPr lang="en-GB" altLang="en-US" sz="3200">
                <a:latin typeface="Arial" panose="020B0604020202020204" pitchFamily="34" charset="0"/>
              </a:rPr>
              <a:t>The Earth &amp; Rocks</a:t>
            </a:r>
          </a:p>
        </p:txBody>
      </p:sp>
      <p:sp>
        <p:nvSpPr>
          <p:cNvPr id="5125" name="Text Box 5">
            <a:extLst>
              <a:ext uri="{FF2B5EF4-FFF2-40B4-BE49-F238E27FC236}">
                <a16:creationId xmlns:a16="http://schemas.microsoft.com/office/drawing/2014/main" id="{D9A81BC1-BE45-115F-4E4D-B442C07C9696}"/>
              </a:ext>
            </a:extLst>
          </p:cNvPr>
          <p:cNvSpPr txBox="1">
            <a:spLocks noChangeArrowheads="1"/>
          </p:cNvSpPr>
          <p:nvPr/>
        </p:nvSpPr>
        <p:spPr bwMode="auto">
          <a:xfrm>
            <a:off x="4763" y="6215063"/>
            <a:ext cx="2520950" cy="51752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Visit </a:t>
            </a:r>
            <a:r>
              <a:rPr lang="en-US" altLang="en-US" sz="1400">
                <a:hlinkClick r:id="rId2"/>
              </a:rPr>
              <a:t>www.worldofteaching.com</a:t>
            </a:r>
            <a:endParaRPr lang="en-US" altLang="en-US" sz="1400"/>
          </a:p>
          <a:p>
            <a:r>
              <a:rPr lang="en-US" altLang="en-US" sz="1400"/>
              <a:t>For 100’s of free powerpoints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ext Box 6">
            <a:extLst>
              <a:ext uri="{FF2B5EF4-FFF2-40B4-BE49-F238E27FC236}">
                <a16:creationId xmlns:a16="http://schemas.microsoft.com/office/drawing/2014/main" id="{62EF83C3-0CB0-ABB3-A2E4-E85C903C7422}"/>
              </a:ext>
            </a:extLst>
          </p:cNvPr>
          <p:cNvSpPr txBox="1">
            <a:spLocks noChangeArrowheads="1"/>
          </p:cNvSpPr>
          <p:nvPr/>
        </p:nvSpPr>
        <p:spPr bwMode="auto">
          <a:xfrm>
            <a:off x="685800" y="457200"/>
            <a:ext cx="2590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latin typeface="Arial" panose="020B0604020202020204" pitchFamily="34" charset="0"/>
              </a:rPr>
              <a:t>The Earth</a:t>
            </a:r>
          </a:p>
        </p:txBody>
      </p:sp>
      <p:pic>
        <p:nvPicPr>
          <p:cNvPr id="3091" name="Picture 19">
            <a:extLst>
              <a:ext uri="{FF2B5EF4-FFF2-40B4-BE49-F238E27FC236}">
                <a16:creationId xmlns:a16="http://schemas.microsoft.com/office/drawing/2014/main" id="{367292D1-F328-3B72-A343-7A4412A176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89100"/>
            <a:ext cx="3268663" cy="2743200"/>
          </a:xfrm>
          <a:prstGeom prst="rect">
            <a:avLst/>
          </a:prstGeom>
          <a:noFill/>
          <a:extLst>
            <a:ext uri="{909E8E84-426E-40DD-AFC4-6F175D3DCCD1}">
              <a14:hiddenFill xmlns:a14="http://schemas.microsoft.com/office/drawing/2010/main">
                <a:solidFill>
                  <a:srgbClr val="FFFFFF"/>
                </a:solidFill>
              </a14:hiddenFill>
            </a:ext>
          </a:extLst>
        </p:spPr>
      </p:pic>
      <p:grpSp>
        <p:nvGrpSpPr>
          <p:cNvPr id="3108" name="Group 36">
            <a:extLst>
              <a:ext uri="{FF2B5EF4-FFF2-40B4-BE49-F238E27FC236}">
                <a16:creationId xmlns:a16="http://schemas.microsoft.com/office/drawing/2014/main" id="{F59853CB-F588-27F0-D2EA-01FFCAD99EA1}"/>
              </a:ext>
            </a:extLst>
          </p:cNvPr>
          <p:cNvGrpSpPr>
            <a:grpSpLocks/>
          </p:cNvGrpSpPr>
          <p:nvPr/>
        </p:nvGrpSpPr>
        <p:grpSpPr bwMode="auto">
          <a:xfrm>
            <a:off x="3033713" y="939800"/>
            <a:ext cx="1843087" cy="1103313"/>
            <a:chOff x="1911" y="592"/>
            <a:chExt cx="1161" cy="695"/>
          </a:xfrm>
        </p:grpSpPr>
        <p:sp>
          <p:nvSpPr>
            <p:cNvPr id="3093" name="Line 21">
              <a:extLst>
                <a:ext uri="{FF2B5EF4-FFF2-40B4-BE49-F238E27FC236}">
                  <a16:creationId xmlns:a16="http://schemas.microsoft.com/office/drawing/2014/main" id="{7C7A0C7E-94B7-B55B-2537-ADF78A7ADB3A}"/>
                </a:ext>
              </a:extLst>
            </p:cNvPr>
            <p:cNvSpPr>
              <a:spLocks noChangeShapeType="1"/>
            </p:cNvSpPr>
            <p:nvPr/>
          </p:nvSpPr>
          <p:spPr bwMode="auto">
            <a:xfrm flipH="1">
              <a:off x="1911" y="759"/>
              <a:ext cx="720" cy="52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8" name="Text Box 26">
              <a:extLst>
                <a:ext uri="{FF2B5EF4-FFF2-40B4-BE49-F238E27FC236}">
                  <a16:creationId xmlns:a16="http://schemas.microsoft.com/office/drawing/2014/main" id="{16A667BB-B530-2B78-858F-274938D9299B}"/>
                </a:ext>
              </a:extLst>
            </p:cNvPr>
            <p:cNvSpPr txBox="1">
              <a:spLocks noChangeArrowheads="1"/>
            </p:cNvSpPr>
            <p:nvPr/>
          </p:nvSpPr>
          <p:spPr bwMode="auto">
            <a:xfrm>
              <a:off x="2592" y="592"/>
              <a:ext cx="48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b="1">
                  <a:latin typeface="Arial" panose="020B0604020202020204" pitchFamily="34" charset="0"/>
                </a:rPr>
                <a:t>Crust</a:t>
              </a:r>
            </a:p>
          </p:txBody>
        </p:sp>
      </p:grpSp>
      <p:sp>
        <p:nvSpPr>
          <p:cNvPr id="3100" name="Text Box 28">
            <a:extLst>
              <a:ext uri="{FF2B5EF4-FFF2-40B4-BE49-F238E27FC236}">
                <a16:creationId xmlns:a16="http://schemas.microsoft.com/office/drawing/2014/main" id="{41AD4EA0-42C3-85BE-B81F-1CFE0DB3C827}"/>
              </a:ext>
            </a:extLst>
          </p:cNvPr>
          <p:cNvSpPr txBox="1">
            <a:spLocks noChangeArrowheads="1"/>
          </p:cNvSpPr>
          <p:nvPr/>
        </p:nvSpPr>
        <p:spPr bwMode="auto">
          <a:xfrm>
            <a:off x="5038725" y="927100"/>
            <a:ext cx="259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latin typeface="Arial" panose="020B0604020202020204" pitchFamily="34" charset="0"/>
              </a:rPr>
              <a:t>10km to 100km thick</a:t>
            </a:r>
          </a:p>
        </p:txBody>
      </p:sp>
      <p:grpSp>
        <p:nvGrpSpPr>
          <p:cNvPr id="3109" name="Group 37">
            <a:extLst>
              <a:ext uri="{FF2B5EF4-FFF2-40B4-BE49-F238E27FC236}">
                <a16:creationId xmlns:a16="http://schemas.microsoft.com/office/drawing/2014/main" id="{36A983E5-A0CB-21BA-E5AD-801324A92D3E}"/>
              </a:ext>
            </a:extLst>
          </p:cNvPr>
          <p:cNvGrpSpPr>
            <a:grpSpLocks/>
          </p:cNvGrpSpPr>
          <p:nvPr/>
        </p:nvGrpSpPr>
        <p:grpSpPr bwMode="auto">
          <a:xfrm>
            <a:off x="3048000" y="2452688"/>
            <a:ext cx="2206625" cy="336550"/>
            <a:chOff x="1920" y="1545"/>
            <a:chExt cx="1390" cy="212"/>
          </a:xfrm>
        </p:grpSpPr>
        <p:sp>
          <p:nvSpPr>
            <p:cNvPr id="3094" name="Line 22">
              <a:extLst>
                <a:ext uri="{FF2B5EF4-FFF2-40B4-BE49-F238E27FC236}">
                  <a16:creationId xmlns:a16="http://schemas.microsoft.com/office/drawing/2014/main" id="{45A13A5C-A677-591F-82DF-C9E7E367FE5F}"/>
                </a:ext>
              </a:extLst>
            </p:cNvPr>
            <p:cNvSpPr>
              <a:spLocks noChangeShapeType="1"/>
            </p:cNvSpPr>
            <p:nvPr/>
          </p:nvSpPr>
          <p:spPr bwMode="auto">
            <a:xfrm flipH="1">
              <a:off x="1920" y="1665"/>
              <a:ext cx="72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01" name="Text Box 29">
              <a:extLst>
                <a:ext uri="{FF2B5EF4-FFF2-40B4-BE49-F238E27FC236}">
                  <a16:creationId xmlns:a16="http://schemas.microsoft.com/office/drawing/2014/main" id="{0266FB9A-2D13-61C7-FDF2-F8AF795EF229}"/>
                </a:ext>
              </a:extLst>
            </p:cNvPr>
            <p:cNvSpPr txBox="1">
              <a:spLocks noChangeArrowheads="1"/>
            </p:cNvSpPr>
            <p:nvPr/>
          </p:nvSpPr>
          <p:spPr bwMode="auto">
            <a:xfrm>
              <a:off x="2638" y="1545"/>
              <a:ext cx="6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b="1">
                  <a:latin typeface="Arial" panose="020B0604020202020204" pitchFamily="34" charset="0"/>
                </a:rPr>
                <a:t>Mantle</a:t>
              </a:r>
            </a:p>
          </p:txBody>
        </p:sp>
      </p:grpSp>
      <p:sp>
        <p:nvSpPr>
          <p:cNvPr id="3102" name="Text Box 30">
            <a:extLst>
              <a:ext uri="{FF2B5EF4-FFF2-40B4-BE49-F238E27FC236}">
                <a16:creationId xmlns:a16="http://schemas.microsoft.com/office/drawing/2014/main" id="{B0BACB3C-A5FA-DD47-2B0E-2598B6388E4E}"/>
              </a:ext>
            </a:extLst>
          </p:cNvPr>
          <p:cNvSpPr txBox="1">
            <a:spLocks noChangeArrowheads="1"/>
          </p:cNvSpPr>
          <p:nvPr/>
        </p:nvSpPr>
        <p:spPr bwMode="auto">
          <a:xfrm>
            <a:off x="5087938" y="2443163"/>
            <a:ext cx="3429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latin typeface="Arial" panose="020B0604020202020204" pitchFamily="34" charset="0"/>
              </a:rPr>
              <a:t>Extends almost halfway to centre</a:t>
            </a:r>
            <a:br>
              <a:rPr lang="en-GB" altLang="en-US" sz="1600">
                <a:latin typeface="Arial" panose="020B0604020202020204" pitchFamily="34" charset="0"/>
              </a:rPr>
            </a:br>
            <a:r>
              <a:rPr lang="en-GB" altLang="en-US" sz="1600">
                <a:latin typeface="Arial" panose="020B0604020202020204" pitchFamily="34" charset="0"/>
              </a:rPr>
              <a:t>Solid properties but flows</a:t>
            </a:r>
          </a:p>
        </p:txBody>
      </p:sp>
      <p:grpSp>
        <p:nvGrpSpPr>
          <p:cNvPr id="3110" name="Group 38">
            <a:extLst>
              <a:ext uri="{FF2B5EF4-FFF2-40B4-BE49-F238E27FC236}">
                <a16:creationId xmlns:a16="http://schemas.microsoft.com/office/drawing/2014/main" id="{1333F24C-DE8B-CA49-EBAA-5D4608FB4C86}"/>
              </a:ext>
            </a:extLst>
          </p:cNvPr>
          <p:cNvGrpSpPr>
            <a:grpSpLocks/>
          </p:cNvGrpSpPr>
          <p:nvPr/>
        </p:nvGrpSpPr>
        <p:grpSpPr bwMode="auto">
          <a:xfrm>
            <a:off x="2286000" y="2971800"/>
            <a:ext cx="3143250" cy="1157288"/>
            <a:chOff x="1440" y="1872"/>
            <a:chExt cx="1980" cy="729"/>
          </a:xfrm>
        </p:grpSpPr>
        <p:sp>
          <p:nvSpPr>
            <p:cNvPr id="3095" name="Line 23">
              <a:extLst>
                <a:ext uri="{FF2B5EF4-FFF2-40B4-BE49-F238E27FC236}">
                  <a16:creationId xmlns:a16="http://schemas.microsoft.com/office/drawing/2014/main" id="{6C7E4086-36D1-0C8B-5AD0-7A30F709DD22}"/>
                </a:ext>
              </a:extLst>
            </p:cNvPr>
            <p:cNvSpPr>
              <a:spLocks noChangeShapeType="1"/>
            </p:cNvSpPr>
            <p:nvPr/>
          </p:nvSpPr>
          <p:spPr bwMode="auto">
            <a:xfrm flipH="1" flipV="1">
              <a:off x="1680" y="1928"/>
              <a:ext cx="960" cy="52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6" name="Line 24">
              <a:extLst>
                <a:ext uri="{FF2B5EF4-FFF2-40B4-BE49-F238E27FC236}">
                  <a16:creationId xmlns:a16="http://schemas.microsoft.com/office/drawing/2014/main" id="{49CFFFFD-7AB2-6647-995C-F21022AEA49B}"/>
                </a:ext>
              </a:extLst>
            </p:cNvPr>
            <p:cNvSpPr>
              <a:spLocks noChangeShapeType="1"/>
            </p:cNvSpPr>
            <p:nvPr/>
          </p:nvSpPr>
          <p:spPr bwMode="auto">
            <a:xfrm flipH="1" flipV="1">
              <a:off x="1440" y="1872"/>
              <a:ext cx="1200" cy="57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03" name="Text Box 31">
              <a:extLst>
                <a:ext uri="{FF2B5EF4-FFF2-40B4-BE49-F238E27FC236}">
                  <a16:creationId xmlns:a16="http://schemas.microsoft.com/office/drawing/2014/main" id="{015A651A-9DAD-CB96-D17D-646BB3F63D88}"/>
                </a:ext>
              </a:extLst>
            </p:cNvPr>
            <p:cNvSpPr txBox="1">
              <a:spLocks noChangeArrowheads="1"/>
            </p:cNvSpPr>
            <p:nvPr/>
          </p:nvSpPr>
          <p:spPr bwMode="auto">
            <a:xfrm>
              <a:off x="2604" y="2389"/>
              <a:ext cx="81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b="1">
                  <a:latin typeface="Arial" panose="020B0604020202020204" pitchFamily="34" charset="0"/>
                </a:rPr>
                <a:t> Core</a:t>
              </a:r>
            </a:p>
          </p:txBody>
        </p:sp>
      </p:grpSp>
      <p:sp>
        <p:nvSpPr>
          <p:cNvPr id="3105" name="Text Box 33">
            <a:extLst>
              <a:ext uri="{FF2B5EF4-FFF2-40B4-BE49-F238E27FC236}">
                <a16:creationId xmlns:a16="http://schemas.microsoft.com/office/drawing/2014/main" id="{AFDC4844-2B5B-1065-4E8A-2C8998FED08F}"/>
              </a:ext>
            </a:extLst>
          </p:cNvPr>
          <p:cNvSpPr txBox="1">
            <a:spLocks noChangeArrowheads="1"/>
          </p:cNvSpPr>
          <p:nvPr/>
        </p:nvSpPr>
        <p:spPr bwMode="auto">
          <a:xfrm>
            <a:off x="4992688" y="3802063"/>
            <a:ext cx="37338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latin typeface="Arial" panose="020B0604020202020204" pitchFamily="34" charset="0"/>
              </a:rPr>
              <a:t>Iron &amp; Nickel</a:t>
            </a:r>
            <a:br>
              <a:rPr lang="en-GB" altLang="en-US" sz="1600">
                <a:latin typeface="Arial" panose="020B0604020202020204" pitchFamily="34" charset="0"/>
              </a:rPr>
            </a:br>
            <a:r>
              <a:rPr lang="en-GB" altLang="en-US" sz="1600">
                <a:latin typeface="Arial" panose="020B0604020202020204" pitchFamily="34" charset="0"/>
              </a:rPr>
              <a:t>Just over half the Earth’s radius</a:t>
            </a:r>
            <a:br>
              <a:rPr lang="en-GB" altLang="en-US" sz="1600">
                <a:latin typeface="Arial" panose="020B0604020202020204" pitchFamily="34" charset="0"/>
              </a:rPr>
            </a:br>
            <a:r>
              <a:rPr lang="en-GB" altLang="en-US" sz="1600">
                <a:latin typeface="Arial" panose="020B0604020202020204" pitchFamily="34" charset="0"/>
              </a:rPr>
              <a:t>Liquid outer core</a:t>
            </a:r>
            <a:br>
              <a:rPr lang="en-GB" altLang="en-US" sz="1600">
                <a:latin typeface="Arial" panose="020B0604020202020204" pitchFamily="34" charset="0"/>
              </a:rPr>
            </a:br>
            <a:r>
              <a:rPr lang="en-GB" altLang="en-US" sz="1600">
                <a:latin typeface="Arial" panose="020B0604020202020204" pitchFamily="34" charset="0"/>
              </a:rPr>
              <a:t>Solid inner core</a:t>
            </a:r>
          </a:p>
        </p:txBody>
      </p:sp>
      <p:sp>
        <p:nvSpPr>
          <p:cNvPr id="3106" name="Text Box 34">
            <a:extLst>
              <a:ext uri="{FF2B5EF4-FFF2-40B4-BE49-F238E27FC236}">
                <a16:creationId xmlns:a16="http://schemas.microsoft.com/office/drawing/2014/main" id="{B6DA1B4A-DF4A-E777-F90A-7E659CA08F4F}"/>
              </a:ext>
            </a:extLst>
          </p:cNvPr>
          <p:cNvSpPr txBox="1">
            <a:spLocks noChangeArrowheads="1"/>
          </p:cNvSpPr>
          <p:nvPr/>
        </p:nvSpPr>
        <p:spPr bwMode="auto">
          <a:xfrm>
            <a:off x="1295400" y="54102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3107" name="Text Box 35">
            <a:extLst>
              <a:ext uri="{FF2B5EF4-FFF2-40B4-BE49-F238E27FC236}">
                <a16:creationId xmlns:a16="http://schemas.microsoft.com/office/drawing/2014/main" id="{1AC1F7F3-0484-CEB7-E9FC-8CF1146EEE5D}"/>
              </a:ext>
            </a:extLst>
          </p:cNvPr>
          <p:cNvSpPr txBox="1">
            <a:spLocks noChangeArrowheads="1"/>
          </p:cNvSpPr>
          <p:nvPr/>
        </p:nvSpPr>
        <p:spPr bwMode="auto">
          <a:xfrm>
            <a:off x="762000" y="5334000"/>
            <a:ext cx="71628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latin typeface="Arial" panose="020B0604020202020204" pitchFamily="34" charset="0"/>
              </a:rPr>
              <a:t>The average density of the Earth is much greater than the density of the rocks that form the crust. This means that the interior of the Earth is made from different and denser materials than the crust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108"/>
                                        </p:tgtEl>
                                        <p:attrNameLst>
                                          <p:attrName>style.visibility</p:attrName>
                                        </p:attrNameLst>
                                      </p:cBhvr>
                                      <p:to>
                                        <p:strVal val="visible"/>
                                      </p:to>
                                    </p:set>
                                    <p:animEffect transition="in" filter="dissolve">
                                      <p:cBhvr>
                                        <p:cTn id="7" dur="500"/>
                                        <p:tgtEl>
                                          <p:spTgt spid="31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100"/>
                                        </p:tgtEl>
                                        <p:attrNameLst>
                                          <p:attrName>style.visibility</p:attrName>
                                        </p:attrNameLst>
                                      </p:cBhvr>
                                      <p:to>
                                        <p:strVal val="visible"/>
                                      </p:to>
                                    </p:set>
                                    <p:animEffect transition="in" filter="dissolve">
                                      <p:cBhvr>
                                        <p:cTn id="12" dur="500"/>
                                        <p:tgtEl>
                                          <p:spTgt spid="31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109"/>
                                        </p:tgtEl>
                                        <p:attrNameLst>
                                          <p:attrName>style.visibility</p:attrName>
                                        </p:attrNameLst>
                                      </p:cBhvr>
                                      <p:to>
                                        <p:strVal val="visible"/>
                                      </p:to>
                                    </p:set>
                                    <p:animEffect transition="in" filter="dissolve">
                                      <p:cBhvr>
                                        <p:cTn id="17" dur="500"/>
                                        <p:tgtEl>
                                          <p:spTgt spid="310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102"/>
                                        </p:tgtEl>
                                        <p:attrNameLst>
                                          <p:attrName>style.visibility</p:attrName>
                                        </p:attrNameLst>
                                      </p:cBhvr>
                                      <p:to>
                                        <p:strVal val="visible"/>
                                      </p:to>
                                    </p:set>
                                    <p:animEffect transition="in" filter="dissolve">
                                      <p:cBhvr>
                                        <p:cTn id="22" dur="500"/>
                                        <p:tgtEl>
                                          <p:spTgt spid="310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110"/>
                                        </p:tgtEl>
                                        <p:attrNameLst>
                                          <p:attrName>style.visibility</p:attrName>
                                        </p:attrNameLst>
                                      </p:cBhvr>
                                      <p:to>
                                        <p:strVal val="visible"/>
                                      </p:to>
                                    </p:set>
                                    <p:animEffect transition="in" filter="dissolve">
                                      <p:cBhvr>
                                        <p:cTn id="27" dur="500"/>
                                        <p:tgtEl>
                                          <p:spTgt spid="31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105"/>
                                        </p:tgtEl>
                                        <p:attrNameLst>
                                          <p:attrName>style.visibility</p:attrName>
                                        </p:attrNameLst>
                                      </p:cBhvr>
                                      <p:to>
                                        <p:strVal val="visible"/>
                                      </p:to>
                                    </p:set>
                                    <p:animEffect transition="in" filter="dissolve">
                                      <p:cBhvr>
                                        <p:cTn id="32" dur="500"/>
                                        <p:tgtEl>
                                          <p:spTgt spid="310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107"/>
                                        </p:tgtEl>
                                        <p:attrNameLst>
                                          <p:attrName>style.visibility</p:attrName>
                                        </p:attrNameLst>
                                      </p:cBhvr>
                                      <p:to>
                                        <p:strVal val="visible"/>
                                      </p:to>
                                    </p:set>
                                    <p:animEffect transition="in" filter="dissolve">
                                      <p:cBhvr>
                                        <p:cTn id="37" dur="500"/>
                                        <p:tgtEl>
                                          <p:spTgt spid="3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0" grpId="0" autoUpdateAnimBg="0"/>
      <p:bldP spid="3102" grpId="0" autoUpdateAnimBg="0"/>
      <p:bldP spid="3105" grpId="0" autoUpdateAnimBg="0"/>
      <p:bldP spid="310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a:extLst>
              <a:ext uri="{FF2B5EF4-FFF2-40B4-BE49-F238E27FC236}">
                <a16:creationId xmlns:a16="http://schemas.microsoft.com/office/drawing/2014/main" id="{973678ED-BECD-CB74-5414-B796417590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0"/>
            <a:ext cx="4438650" cy="2767013"/>
          </a:xfrm>
          <a:prstGeom prst="rect">
            <a:avLst/>
          </a:prstGeom>
          <a:noFill/>
          <a:extLst>
            <a:ext uri="{909E8E84-426E-40DD-AFC4-6F175D3DCCD1}">
              <a14:hiddenFill xmlns:a14="http://schemas.microsoft.com/office/drawing/2010/main">
                <a:solidFill>
                  <a:srgbClr val="FFFFFF"/>
                </a:solidFill>
              </a14:hiddenFill>
            </a:ext>
          </a:extLst>
        </p:spPr>
      </p:pic>
      <p:sp>
        <p:nvSpPr>
          <p:cNvPr id="7171" name="Text Box 3">
            <a:extLst>
              <a:ext uri="{FF2B5EF4-FFF2-40B4-BE49-F238E27FC236}">
                <a16:creationId xmlns:a16="http://schemas.microsoft.com/office/drawing/2014/main" id="{010FD858-7450-8854-E6AD-FB80F6E7E7BB}"/>
              </a:ext>
            </a:extLst>
          </p:cNvPr>
          <p:cNvSpPr txBox="1">
            <a:spLocks noChangeArrowheads="1"/>
          </p:cNvSpPr>
          <p:nvPr/>
        </p:nvSpPr>
        <p:spPr bwMode="auto">
          <a:xfrm>
            <a:off x="457200" y="381000"/>
            <a:ext cx="281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latin typeface="Arial" panose="020B0604020202020204" pitchFamily="34" charset="0"/>
              </a:rPr>
              <a:t>The Rock Cycle</a:t>
            </a:r>
          </a:p>
        </p:txBody>
      </p:sp>
      <p:grpSp>
        <p:nvGrpSpPr>
          <p:cNvPr id="7174" name="Group 6">
            <a:extLst>
              <a:ext uri="{FF2B5EF4-FFF2-40B4-BE49-F238E27FC236}">
                <a16:creationId xmlns:a16="http://schemas.microsoft.com/office/drawing/2014/main" id="{66B744DD-D72C-F5C4-A522-C83086A04156}"/>
              </a:ext>
            </a:extLst>
          </p:cNvPr>
          <p:cNvGrpSpPr>
            <a:grpSpLocks/>
          </p:cNvGrpSpPr>
          <p:nvPr/>
        </p:nvGrpSpPr>
        <p:grpSpPr bwMode="auto">
          <a:xfrm>
            <a:off x="4378325" y="533400"/>
            <a:ext cx="2860675" cy="1828800"/>
            <a:chOff x="2758" y="336"/>
            <a:chExt cx="1802" cy="1152"/>
          </a:xfrm>
        </p:grpSpPr>
        <p:sp>
          <p:nvSpPr>
            <p:cNvPr id="7172" name="Text Box 4">
              <a:extLst>
                <a:ext uri="{FF2B5EF4-FFF2-40B4-BE49-F238E27FC236}">
                  <a16:creationId xmlns:a16="http://schemas.microsoft.com/office/drawing/2014/main" id="{AA943EB1-C052-B4C1-8F82-2BE7EF32170E}"/>
                </a:ext>
              </a:extLst>
            </p:cNvPr>
            <p:cNvSpPr txBox="1">
              <a:spLocks noChangeArrowheads="1"/>
            </p:cNvSpPr>
            <p:nvPr/>
          </p:nvSpPr>
          <p:spPr bwMode="auto">
            <a:xfrm>
              <a:off x="3216" y="336"/>
              <a:ext cx="13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b="1">
                  <a:latin typeface="Arial" panose="020B0604020202020204" pitchFamily="34" charset="0"/>
                </a:rPr>
                <a:t>Sedimentary rocks</a:t>
              </a:r>
            </a:p>
          </p:txBody>
        </p:sp>
        <p:sp>
          <p:nvSpPr>
            <p:cNvPr id="7173" name="Line 5">
              <a:extLst>
                <a:ext uri="{FF2B5EF4-FFF2-40B4-BE49-F238E27FC236}">
                  <a16:creationId xmlns:a16="http://schemas.microsoft.com/office/drawing/2014/main" id="{2054CA9C-DF2D-F629-327A-3A9FF9F6433F}"/>
                </a:ext>
              </a:extLst>
            </p:cNvPr>
            <p:cNvSpPr>
              <a:spLocks noChangeShapeType="1"/>
            </p:cNvSpPr>
            <p:nvPr/>
          </p:nvSpPr>
          <p:spPr bwMode="auto">
            <a:xfrm flipH="1">
              <a:off x="2758" y="528"/>
              <a:ext cx="554" cy="96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175" name="Text Box 7">
            <a:extLst>
              <a:ext uri="{FF2B5EF4-FFF2-40B4-BE49-F238E27FC236}">
                <a16:creationId xmlns:a16="http://schemas.microsoft.com/office/drawing/2014/main" id="{8BBDD547-7747-3681-7A89-89ED326073EE}"/>
              </a:ext>
            </a:extLst>
          </p:cNvPr>
          <p:cNvSpPr txBox="1">
            <a:spLocks noChangeArrowheads="1"/>
          </p:cNvSpPr>
          <p:nvPr/>
        </p:nvSpPr>
        <p:spPr bwMode="auto">
          <a:xfrm>
            <a:off x="7278688" y="514350"/>
            <a:ext cx="12192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latin typeface="Arial" panose="020B0604020202020204" pitchFamily="34" charset="0"/>
              </a:rPr>
              <a:t>Layers</a:t>
            </a:r>
            <a:br>
              <a:rPr lang="en-GB" altLang="en-US" sz="1600">
                <a:latin typeface="Arial" panose="020B0604020202020204" pitchFamily="34" charset="0"/>
              </a:rPr>
            </a:br>
            <a:r>
              <a:rPr lang="en-GB" altLang="en-US" sz="1600">
                <a:latin typeface="Arial" panose="020B0604020202020204" pitchFamily="34" charset="0"/>
              </a:rPr>
              <a:t>Ripples</a:t>
            </a:r>
            <a:br>
              <a:rPr lang="en-GB" altLang="en-US" sz="1600">
                <a:latin typeface="Arial" panose="020B0604020202020204" pitchFamily="34" charset="0"/>
              </a:rPr>
            </a:br>
            <a:r>
              <a:rPr lang="en-GB" altLang="en-US" sz="1600">
                <a:latin typeface="Arial" panose="020B0604020202020204" pitchFamily="34" charset="0"/>
              </a:rPr>
              <a:t>Fossils</a:t>
            </a:r>
          </a:p>
        </p:txBody>
      </p:sp>
      <p:grpSp>
        <p:nvGrpSpPr>
          <p:cNvPr id="7184" name="Group 16">
            <a:extLst>
              <a:ext uri="{FF2B5EF4-FFF2-40B4-BE49-F238E27FC236}">
                <a16:creationId xmlns:a16="http://schemas.microsoft.com/office/drawing/2014/main" id="{15E5C4E3-4231-EFE8-88E9-A1A60B05BB7D}"/>
              </a:ext>
            </a:extLst>
          </p:cNvPr>
          <p:cNvGrpSpPr>
            <a:grpSpLocks/>
          </p:cNvGrpSpPr>
          <p:nvPr/>
        </p:nvGrpSpPr>
        <p:grpSpPr bwMode="auto">
          <a:xfrm>
            <a:off x="3021013" y="3124200"/>
            <a:ext cx="3863975" cy="1071563"/>
            <a:chOff x="1903" y="1968"/>
            <a:chExt cx="2434" cy="675"/>
          </a:xfrm>
        </p:grpSpPr>
        <p:sp>
          <p:nvSpPr>
            <p:cNvPr id="7176" name="Line 8">
              <a:extLst>
                <a:ext uri="{FF2B5EF4-FFF2-40B4-BE49-F238E27FC236}">
                  <a16:creationId xmlns:a16="http://schemas.microsoft.com/office/drawing/2014/main" id="{D101CC78-0217-17AC-CB2D-5F2CE7E93644}"/>
                </a:ext>
              </a:extLst>
            </p:cNvPr>
            <p:cNvSpPr>
              <a:spLocks noChangeShapeType="1"/>
            </p:cNvSpPr>
            <p:nvPr/>
          </p:nvSpPr>
          <p:spPr bwMode="auto">
            <a:xfrm flipH="1" flipV="1">
              <a:off x="1903" y="1968"/>
              <a:ext cx="1133" cy="57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7" name="Text Box 9">
              <a:extLst>
                <a:ext uri="{FF2B5EF4-FFF2-40B4-BE49-F238E27FC236}">
                  <a16:creationId xmlns:a16="http://schemas.microsoft.com/office/drawing/2014/main" id="{A805BC8F-7BAB-564D-5C76-9C1077D852B1}"/>
                </a:ext>
              </a:extLst>
            </p:cNvPr>
            <p:cNvSpPr txBox="1">
              <a:spLocks noChangeArrowheads="1"/>
            </p:cNvSpPr>
            <p:nvPr/>
          </p:nvSpPr>
          <p:spPr bwMode="auto">
            <a:xfrm>
              <a:off x="2998" y="2431"/>
              <a:ext cx="133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b="1">
                  <a:latin typeface="Arial" panose="020B0604020202020204" pitchFamily="34" charset="0"/>
                </a:rPr>
                <a:t>Metamorphic rocks</a:t>
              </a:r>
            </a:p>
          </p:txBody>
        </p:sp>
      </p:grpSp>
      <p:sp>
        <p:nvSpPr>
          <p:cNvPr id="7178" name="Text Box 10">
            <a:extLst>
              <a:ext uri="{FF2B5EF4-FFF2-40B4-BE49-F238E27FC236}">
                <a16:creationId xmlns:a16="http://schemas.microsoft.com/office/drawing/2014/main" id="{102770A3-8797-6B0A-40BC-DF48EBA05C11}"/>
              </a:ext>
            </a:extLst>
          </p:cNvPr>
          <p:cNvSpPr txBox="1">
            <a:spLocks noChangeArrowheads="1"/>
          </p:cNvSpPr>
          <p:nvPr/>
        </p:nvSpPr>
        <p:spPr bwMode="auto">
          <a:xfrm>
            <a:off x="4772025" y="4140200"/>
            <a:ext cx="42672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latin typeface="Arial" panose="020B0604020202020204" pitchFamily="34" charset="0"/>
              </a:rPr>
              <a:t>Formed by high pressure &amp; temperature</a:t>
            </a:r>
            <a:br>
              <a:rPr lang="en-GB" altLang="en-US" sz="1600">
                <a:latin typeface="Arial" panose="020B0604020202020204" pitchFamily="34" charset="0"/>
              </a:rPr>
            </a:br>
            <a:r>
              <a:rPr lang="en-GB" altLang="en-US" sz="1600">
                <a:latin typeface="Arial" panose="020B0604020202020204" pitchFamily="34" charset="0"/>
              </a:rPr>
              <a:t>Evidence of mountain building processes</a:t>
            </a:r>
            <a:br>
              <a:rPr lang="en-GB" altLang="en-US" sz="1600">
                <a:latin typeface="Arial" panose="020B0604020202020204" pitchFamily="34" charset="0"/>
              </a:rPr>
            </a:br>
            <a:r>
              <a:rPr lang="en-GB" altLang="en-US" sz="1600">
                <a:latin typeface="Arial" panose="020B0604020202020204" pitchFamily="34" charset="0"/>
              </a:rPr>
              <a:t>Associated with Earth movements</a:t>
            </a:r>
          </a:p>
        </p:txBody>
      </p:sp>
      <p:grpSp>
        <p:nvGrpSpPr>
          <p:cNvPr id="7185" name="Group 17">
            <a:extLst>
              <a:ext uri="{FF2B5EF4-FFF2-40B4-BE49-F238E27FC236}">
                <a16:creationId xmlns:a16="http://schemas.microsoft.com/office/drawing/2014/main" id="{70629410-BB47-8DD2-296B-016511A77BC6}"/>
              </a:ext>
            </a:extLst>
          </p:cNvPr>
          <p:cNvGrpSpPr>
            <a:grpSpLocks/>
          </p:cNvGrpSpPr>
          <p:nvPr/>
        </p:nvGrpSpPr>
        <p:grpSpPr bwMode="auto">
          <a:xfrm>
            <a:off x="609600" y="2286000"/>
            <a:ext cx="1981200" cy="2089150"/>
            <a:chOff x="384" y="1440"/>
            <a:chExt cx="1248" cy="1316"/>
          </a:xfrm>
        </p:grpSpPr>
        <p:sp>
          <p:nvSpPr>
            <p:cNvPr id="7180" name="Line 12">
              <a:extLst>
                <a:ext uri="{FF2B5EF4-FFF2-40B4-BE49-F238E27FC236}">
                  <a16:creationId xmlns:a16="http://schemas.microsoft.com/office/drawing/2014/main" id="{80E5B60D-8C26-95AA-F926-7596313A96DF}"/>
                </a:ext>
              </a:extLst>
            </p:cNvPr>
            <p:cNvSpPr>
              <a:spLocks noChangeShapeType="1"/>
            </p:cNvSpPr>
            <p:nvPr/>
          </p:nvSpPr>
          <p:spPr bwMode="auto">
            <a:xfrm flipV="1">
              <a:off x="624" y="1680"/>
              <a:ext cx="336" cy="86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1" name="Line 13">
              <a:extLst>
                <a:ext uri="{FF2B5EF4-FFF2-40B4-BE49-F238E27FC236}">
                  <a16:creationId xmlns:a16="http://schemas.microsoft.com/office/drawing/2014/main" id="{A8E087B7-0536-B68A-A8D5-591E8DEA50CE}"/>
                </a:ext>
              </a:extLst>
            </p:cNvPr>
            <p:cNvSpPr>
              <a:spLocks noChangeShapeType="1"/>
            </p:cNvSpPr>
            <p:nvPr/>
          </p:nvSpPr>
          <p:spPr bwMode="auto">
            <a:xfrm flipH="1" flipV="1">
              <a:off x="528" y="1440"/>
              <a:ext cx="96" cy="110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3" name="Text Box 15">
              <a:extLst>
                <a:ext uri="{FF2B5EF4-FFF2-40B4-BE49-F238E27FC236}">
                  <a16:creationId xmlns:a16="http://schemas.microsoft.com/office/drawing/2014/main" id="{80D9FC28-610D-F0DE-EC2D-35F961A33DE8}"/>
                </a:ext>
              </a:extLst>
            </p:cNvPr>
            <p:cNvSpPr txBox="1">
              <a:spLocks noChangeArrowheads="1"/>
            </p:cNvSpPr>
            <p:nvPr/>
          </p:nvSpPr>
          <p:spPr bwMode="auto">
            <a:xfrm>
              <a:off x="384" y="2544"/>
              <a:ext cx="12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b="1">
                  <a:latin typeface="Arial" panose="020B0604020202020204" pitchFamily="34" charset="0"/>
                </a:rPr>
                <a:t>Igneous rocks</a:t>
              </a:r>
            </a:p>
          </p:txBody>
        </p:sp>
      </p:grpSp>
      <p:sp>
        <p:nvSpPr>
          <p:cNvPr id="7186" name="Text Box 18">
            <a:extLst>
              <a:ext uri="{FF2B5EF4-FFF2-40B4-BE49-F238E27FC236}">
                <a16:creationId xmlns:a16="http://schemas.microsoft.com/office/drawing/2014/main" id="{82A53033-8D17-465A-3D45-12FC6A27DD83}"/>
              </a:ext>
            </a:extLst>
          </p:cNvPr>
          <p:cNvSpPr txBox="1">
            <a:spLocks noChangeArrowheads="1"/>
          </p:cNvSpPr>
          <p:nvPr/>
        </p:nvSpPr>
        <p:spPr bwMode="auto">
          <a:xfrm>
            <a:off x="588963" y="4306888"/>
            <a:ext cx="28956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latin typeface="Arial" panose="020B0604020202020204" pitchFamily="34" charset="0"/>
              </a:rPr>
              <a:t>Have been molten</a:t>
            </a:r>
            <a:br>
              <a:rPr lang="en-GB" altLang="en-US" sz="1600">
                <a:latin typeface="Arial" panose="020B0604020202020204" pitchFamily="34" charset="0"/>
              </a:rPr>
            </a:br>
            <a:r>
              <a:rPr lang="en-GB" altLang="en-US" sz="1600">
                <a:latin typeface="Arial" panose="020B0604020202020204" pitchFamily="34" charset="0"/>
              </a:rPr>
              <a:t>Crystals</a:t>
            </a:r>
            <a:br>
              <a:rPr lang="en-GB" altLang="en-US" sz="1600">
                <a:latin typeface="Arial" panose="020B0604020202020204" pitchFamily="34" charset="0"/>
              </a:rPr>
            </a:br>
            <a:r>
              <a:rPr lang="en-GB" altLang="en-US" sz="1600">
                <a:latin typeface="Arial" panose="020B0604020202020204" pitchFamily="34" charset="0"/>
              </a:rPr>
              <a:t>Intrusive – big crystals</a:t>
            </a:r>
            <a:br>
              <a:rPr lang="en-GB" altLang="en-US" sz="1600">
                <a:latin typeface="Arial" panose="020B0604020202020204" pitchFamily="34" charset="0"/>
              </a:rPr>
            </a:br>
            <a:r>
              <a:rPr lang="en-GB" altLang="en-US" sz="1600">
                <a:latin typeface="Arial" panose="020B0604020202020204" pitchFamily="34" charset="0"/>
              </a:rPr>
              <a:t>Extrusive – small crystals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dissolve">
                                      <p:cBhvr>
                                        <p:cTn id="7" dur="500"/>
                                        <p:tgtEl>
                                          <p:spTgt spid="71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175"/>
                                        </p:tgtEl>
                                        <p:attrNameLst>
                                          <p:attrName>style.visibility</p:attrName>
                                        </p:attrNameLst>
                                      </p:cBhvr>
                                      <p:to>
                                        <p:strVal val="visible"/>
                                      </p:to>
                                    </p:set>
                                    <p:animEffect transition="in" filter="dissolve">
                                      <p:cBhvr>
                                        <p:cTn id="12" dur="500"/>
                                        <p:tgtEl>
                                          <p:spTgt spid="71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7184"/>
                                        </p:tgtEl>
                                        <p:attrNameLst>
                                          <p:attrName>style.visibility</p:attrName>
                                        </p:attrNameLst>
                                      </p:cBhvr>
                                      <p:to>
                                        <p:strVal val="visible"/>
                                      </p:to>
                                    </p:set>
                                    <p:animEffect transition="in" filter="dissolve">
                                      <p:cBhvr>
                                        <p:cTn id="17" dur="500"/>
                                        <p:tgtEl>
                                          <p:spTgt spid="718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7178"/>
                                        </p:tgtEl>
                                        <p:attrNameLst>
                                          <p:attrName>style.visibility</p:attrName>
                                        </p:attrNameLst>
                                      </p:cBhvr>
                                      <p:to>
                                        <p:strVal val="visible"/>
                                      </p:to>
                                    </p:set>
                                    <p:animEffect transition="in" filter="dissolve">
                                      <p:cBhvr>
                                        <p:cTn id="22" dur="500"/>
                                        <p:tgtEl>
                                          <p:spTgt spid="717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7185"/>
                                        </p:tgtEl>
                                        <p:attrNameLst>
                                          <p:attrName>style.visibility</p:attrName>
                                        </p:attrNameLst>
                                      </p:cBhvr>
                                      <p:to>
                                        <p:strVal val="visible"/>
                                      </p:to>
                                    </p:set>
                                    <p:animEffect transition="in" filter="dissolve">
                                      <p:cBhvr>
                                        <p:cTn id="27" dur="500"/>
                                        <p:tgtEl>
                                          <p:spTgt spid="718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7186"/>
                                        </p:tgtEl>
                                        <p:attrNameLst>
                                          <p:attrName>style.visibility</p:attrName>
                                        </p:attrNameLst>
                                      </p:cBhvr>
                                      <p:to>
                                        <p:strVal val="visible"/>
                                      </p:to>
                                    </p:set>
                                    <p:animEffect transition="in" filter="dissolve">
                                      <p:cBhvr>
                                        <p:cTn id="32" dur="500"/>
                                        <p:tgtEl>
                                          <p:spTgt spid="7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utoUpdateAnimBg="0"/>
      <p:bldP spid="7178" grpId="0" autoUpdateAnimBg="0"/>
      <p:bldP spid="718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5">
            <a:extLst>
              <a:ext uri="{FF2B5EF4-FFF2-40B4-BE49-F238E27FC236}">
                <a16:creationId xmlns:a16="http://schemas.microsoft.com/office/drawing/2014/main" id="{F944DCA8-D44E-6952-AF44-5EC9BFE855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914400"/>
            <a:ext cx="3100388" cy="1033463"/>
          </a:xfrm>
          <a:prstGeom prst="rect">
            <a:avLst/>
          </a:prstGeom>
          <a:noFill/>
          <a:extLst>
            <a:ext uri="{909E8E84-426E-40DD-AFC4-6F175D3DCCD1}">
              <a14:hiddenFill xmlns:a14="http://schemas.microsoft.com/office/drawing/2010/main">
                <a:solidFill>
                  <a:srgbClr val="FFFFFF"/>
                </a:solidFill>
              </a14:hiddenFill>
            </a:ext>
          </a:extLst>
        </p:spPr>
      </p:pic>
      <p:sp>
        <p:nvSpPr>
          <p:cNvPr id="8198" name="Text Box 6">
            <a:extLst>
              <a:ext uri="{FF2B5EF4-FFF2-40B4-BE49-F238E27FC236}">
                <a16:creationId xmlns:a16="http://schemas.microsoft.com/office/drawing/2014/main" id="{45ED934C-2C44-EC23-83B6-0DC4E0ABE1CC}"/>
              </a:ext>
            </a:extLst>
          </p:cNvPr>
          <p:cNvSpPr txBox="1">
            <a:spLocks noChangeArrowheads="1"/>
          </p:cNvSpPr>
          <p:nvPr/>
        </p:nvSpPr>
        <p:spPr bwMode="auto">
          <a:xfrm>
            <a:off x="241300" y="327025"/>
            <a:ext cx="3886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b="1">
                <a:latin typeface="Arial" panose="020B0604020202020204" pitchFamily="34" charset="0"/>
              </a:rPr>
              <a:t>The Crust</a:t>
            </a:r>
          </a:p>
        </p:txBody>
      </p:sp>
      <p:sp>
        <p:nvSpPr>
          <p:cNvPr id="8199" name="Text Box 7">
            <a:extLst>
              <a:ext uri="{FF2B5EF4-FFF2-40B4-BE49-F238E27FC236}">
                <a16:creationId xmlns:a16="http://schemas.microsoft.com/office/drawing/2014/main" id="{94C75EDD-CAB0-91F9-5B99-4C9C1CE8C872}"/>
              </a:ext>
            </a:extLst>
          </p:cNvPr>
          <p:cNvSpPr txBox="1">
            <a:spLocks noChangeArrowheads="1"/>
          </p:cNvSpPr>
          <p:nvPr/>
        </p:nvSpPr>
        <p:spPr bwMode="auto">
          <a:xfrm>
            <a:off x="4648200" y="762000"/>
            <a:ext cx="44958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latin typeface="Arial" panose="020B0604020202020204" pitchFamily="34" charset="0"/>
              </a:rPr>
              <a:t>Sedimentary rocks in layers</a:t>
            </a:r>
            <a:br>
              <a:rPr lang="en-GB" altLang="en-US" sz="1600">
                <a:latin typeface="Arial" panose="020B0604020202020204" pitchFamily="34" charset="0"/>
              </a:rPr>
            </a:br>
            <a:r>
              <a:rPr lang="en-GB" altLang="en-US" sz="1600">
                <a:latin typeface="Arial" panose="020B0604020202020204" pitchFamily="34" charset="0"/>
              </a:rPr>
              <a:t>Younger rocks usually on top of older rocks</a:t>
            </a:r>
          </a:p>
        </p:txBody>
      </p:sp>
      <p:sp>
        <p:nvSpPr>
          <p:cNvPr id="8200" name="Text Box 8">
            <a:extLst>
              <a:ext uri="{FF2B5EF4-FFF2-40B4-BE49-F238E27FC236}">
                <a16:creationId xmlns:a16="http://schemas.microsoft.com/office/drawing/2014/main" id="{32735087-FE8A-D6D7-C8F1-359A1E78F030}"/>
              </a:ext>
            </a:extLst>
          </p:cNvPr>
          <p:cNvSpPr txBox="1">
            <a:spLocks noChangeArrowheads="1"/>
          </p:cNvSpPr>
          <p:nvPr/>
        </p:nvSpPr>
        <p:spPr bwMode="auto">
          <a:xfrm>
            <a:off x="3429000" y="762000"/>
            <a:ext cx="76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200">
                <a:latin typeface="Arial" panose="020B0604020202020204" pitchFamily="34" charset="0"/>
              </a:rPr>
              <a:t>Young</a:t>
            </a:r>
          </a:p>
        </p:txBody>
      </p:sp>
      <p:sp>
        <p:nvSpPr>
          <p:cNvPr id="8201" name="Text Box 9">
            <a:extLst>
              <a:ext uri="{FF2B5EF4-FFF2-40B4-BE49-F238E27FC236}">
                <a16:creationId xmlns:a16="http://schemas.microsoft.com/office/drawing/2014/main" id="{7F7DD3D2-E651-412E-05DE-38456014950F}"/>
              </a:ext>
            </a:extLst>
          </p:cNvPr>
          <p:cNvSpPr txBox="1">
            <a:spLocks noChangeArrowheads="1"/>
          </p:cNvSpPr>
          <p:nvPr/>
        </p:nvSpPr>
        <p:spPr bwMode="auto">
          <a:xfrm>
            <a:off x="3478213" y="1246188"/>
            <a:ext cx="609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200">
                <a:latin typeface="Arial" panose="020B0604020202020204" pitchFamily="34" charset="0"/>
              </a:rPr>
              <a:t>Old</a:t>
            </a:r>
          </a:p>
        </p:txBody>
      </p:sp>
      <p:sp>
        <p:nvSpPr>
          <p:cNvPr id="8202" name="Line 10">
            <a:extLst>
              <a:ext uri="{FF2B5EF4-FFF2-40B4-BE49-F238E27FC236}">
                <a16:creationId xmlns:a16="http://schemas.microsoft.com/office/drawing/2014/main" id="{7A55D38C-6CFF-BE30-87EF-4915B1C6E6E0}"/>
              </a:ext>
            </a:extLst>
          </p:cNvPr>
          <p:cNvSpPr>
            <a:spLocks noChangeShapeType="1"/>
          </p:cNvSpPr>
          <p:nvPr/>
        </p:nvSpPr>
        <p:spPr bwMode="auto">
          <a:xfrm>
            <a:off x="3697288" y="10160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03" name="Text Box 11">
            <a:extLst>
              <a:ext uri="{FF2B5EF4-FFF2-40B4-BE49-F238E27FC236}">
                <a16:creationId xmlns:a16="http://schemas.microsoft.com/office/drawing/2014/main" id="{B577E70B-AD2F-2EEA-F69A-5AE1127FA639}"/>
              </a:ext>
            </a:extLst>
          </p:cNvPr>
          <p:cNvSpPr txBox="1">
            <a:spLocks noChangeArrowheads="1"/>
          </p:cNvSpPr>
          <p:nvPr/>
        </p:nvSpPr>
        <p:spPr bwMode="auto">
          <a:xfrm>
            <a:off x="304800" y="2895600"/>
            <a:ext cx="495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latin typeface="Arial" panose="020B0604020202020204" pitchFamily="34" charset="0"/>
              </a:rPr>
              <a:t>Sedimentary rocks are also found:</a:t>
            </a:r>
          </a:p>
        </p:txBody>
      </p:sp>
      <p:grpSp>
        <p:nvGrpSpPr>
          <p:cNvPr id="8206" name="Group 14">
            <a:extLst>
              <a:ext uri="{FF2B5EF4-FFF2-40B4-BE49-F238E27FC236}">
                <a16:creationId xmlns:a16="http://schemas.microsoft.com/office/drawing/2014/main" id="{596EE362-D1D0-FFE1-516B-41865A32DEAB}"/>
              </a:ext>
            </a:extLst>
          </p:cNvPr>
          <p:cNvGrpSpPr>
            <a:grpSpLocks/>
          </p:cNvGrpSpPr>
          <p:nvPr/>
        </p:nvGrpSpPr>
        <p:grpSpPr bwMode="auto">
          <a:xfrm>
            <a:off x="274638" y="3414713"/>
            <a:ext cx="1752600" cy="1697037"/>
            <a:chOff x="173" y="2151"/>
            <a:chExt cx="1104" cy="1069"/>
          </a:xfrm>
        </p:grpSpPr>
        <p:pic>
          <p:nvPicPr>
            <p:cNvPr id="8204" name="Picture 12">
              <a:extLst>
                <a:ext uri="{FF2B5EF4-FFF2-40B4-BE49-F238E27FC236}">
                  <a16:creationId xmlns:a16="http://schemas.microsoft.com/office/drawing/2014/main" id="{D038C2C4-15CB-99F2-09FF-FE938F301E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 y="2592"/>
              <a:ext cx="968" cy="628"/>
            </a:xfrm>
            <a:prstGeom prst="rect">
              <a:avLst/>
            </a:prstGeom>
            <a:noFill/>
            <a:extLst>
              <a:ext uri="{909E8E84-426E-40DD-AFC4-6F175D3DCCD1}">
                <a14:hiddenFill xmlns:a14="http://schemas.microsoft.com/office/drawing/2010/main">
                  <a:solidFill>
                    <a:srgbClr val="FFFFFF"/>
                  </a:solidFill>
                </a14:hiddenFill>
              </a:ext>
            </a:extLst>
          </p:spPr>
        </p:pic>
        <p:sp>
          <p:nvSpPr>
            <p:cNvPr id="8205" name="Text Box 13">
              <a:extLst>
                <a:ext uri="{FF2B5EF4-FFF2-40B4-BE49-F238E27FC236}">
                  <a16:creationId xmlns:a16="http://schemas.microsoft.com/office/drawing/2014/main" id="{2977E6DE-DA27-6C67-75BD-4EF29D4EDA6D}"/>
                </a:ext>
              </a:extLst>
            </p:cNvPr>
            <p:cNvSpPr txBox="1">
              <a:spLocks noChangeArrowheads="1"/>
            </p:cNvSpPr>
            <p:nvPr/>
          </p:nvSpPr>
          <p:spPr bwMode="auto">
            <a:xfrm>
              <a:off x="173" y="2151"/>
              <a:ext cx="110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b="1">
                  <a:latin typeface="Arial" panose="020B0604020202020204" pitchFamily="34" charset="0"/>
                </a:rPr>
                <a:t>Tilted</a:t>
              </a:r>
            </a:p>
          </p:txBody>
        </p:sp>
      </p:grpSp>
      <p:grpSp>
        <p:nvGrpSpPr>
          <p:cNvPr id="8209" name="Group 17">
            <a:extLst>
              <a:ext uri="{FF2B5EF4-FFF2-40B4-BE49-F238E27FC236}">
                <a16:creationId xmlns:a16="http://schemas.microsoft.com/office/drawing/2014/main" id="{D08C4F7E-B408-DBC1-2C8E-662DCAF16DD2}"/>
              </a:ext>
            </a:extLst>
          </p:cNvPr>
          <p:cNvGrpSpPr>
            <a:grpSpLocks/>
          </p:cNvGrpSpPr>
          <p:nvPr/>
        </p:nvGrpSpPr>
        <p:grpSpPr bwMode="auto">
          <a:xfrm>
            <a:off x="2514600" y="3429000"/>
            <a:ext cx="1524000" cy="1682750"/>
            <a:chOff x="1584" y="2160"/>
            <a:chExt cx="960" cy="1060"/>
          </a:xfrm>
        </p:grpSpPr>
        <p:pic>
          <p:nvPicPr>
            <p:cNvPr id="8207" name="Picture 15">
              <a:extLst>
                <a:ext uri="{FF2B5EF4-FFF2-40B4-BE49-F238E27FC236}">
                  <a16:creationId xmlns:a16="http://schemas.microsoft.com/office/drawing/2014/main" id="{B3737FF8-63AA-F2DA-6310-246EE8000E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4" y="2592"/>
              <a:ext cx="939" cy="628"/>
            </a:xfrm>
            <a:prstGeom prst="rect">
              <a:avLst/>
            </a:prstGeom>
            <a:noFill/>
            <a:extLst>
              <a:ext uri="{909E8E84-426E-40DD-AFC4-6F175D3DCCD1}">
                <a14:hiddenFill xmlns:a14="http://schemas.microsoft.com/office/drawing/2010/main">
                  <a:solidFill>
                    <a:srgbClr val="FFFFFF"/>
                  </a:solidFill>
                </a14:hiddenFill>
              </a:ext>
            </a:extLst>
          </p:spPr>
        </p:pic>
        <p:sp>
          <p:nvSpPr>
            <p:cNvPr id="8208" name="Text Box 16">
              <a:extLst>
                <a:ext uri="{FF2B5EF4-FFF2-40B4-BE49-F238E27FC236}">
                  <a16:creationId xmlns:a16="http://schemas.microsoft.com/office/drawing/2014/main" id="{EA4466F2-0F6D-B9E3-A7D8-007F03DAFA9D}"/>
                </a:ext>
              </a:extLst>
            </p:cNvPr>
            <p:cNvSpPr txBox="1">
              <a:spLocks noChangeArrowheads="1"/>
            </p:cNvSpPr>
            <p:nvPr/>
          </p:nvSpPr>
          <p:spPr bwMode="auto">
            <a:xfrm>
              <a:off x="1632" y="2160"/>
              <a:ext cx="9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b="1">
                  <a:latin typeface="Arial" panose="020B0604020202020204" pitchFamily="34" charset="0"/>
                </a:rPr>
                <a:t>Folded</a:t>
              </a:r>
            </a:p>
          </p:txBody>
        </p:sp>
      </p:grpSp>
      <p:grpSp>
        <p:nvGrpSpPr>
          <p:cNvPr id="8212" name="Group 20">
            <a:extLst>
              <a:ext uri="{FF2B5EF4-FFF2-40B4-BE49-F238E27FC236}">
                <a16:creationId xmlns:a16="http://schemas.microsoft.com/office/drawing/2014/main" id="{8CFA1E70-EF72-72B9-15F7-A69CDC5D0A7B}"/>
              </a:ext>
            </a:extLst>
          </p:cNvPr>
          <p:cNvGrpSpPr>
            <a:grpSpLocks/>
          </p:cNvGrpSpPr>
          <p:nvPr/>
        </p:nvGrpSpPr>
        <p:grpSpPr bwMode="auto">
          <a:xfrm>
            <a:off x="4759325" y="3416300"/>
            <a:ext cx="1719263" cy="1684338"/>
            <a:chOff x="2998" y="2152"/>
            <a:chExt cx="1083" cy="1061"/>
          </a:xfrm>
        </p:grpSpPr>
        <p:pic>
          <p:nvPicPr>
            <p:cNvPr id="8210" name="Picture 18">
              <a:extLst>
                <a:ext uri="{FF2B5EF4-FFF2-40B4-BE49-F238E27FC236}">
                  <a16:creationId xmlns:a16="http://schemas.microsoft.com/office/drawing/2014/main" id="{38CE0632-88DB-F25F-778B-5EA2EB3A1B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8" y="2649"/>
              <a:ext cx="1083" cy="564"/>
            </a:xfrm>
            <a:prstGeom prst="rect">
              <a:avLst/>
            </a:prstGeom>
            <a:noFill/>
            <a:extLst>
              <a:ext uri="{909E8E84-426E-40DD-AFC4-6F175D3DCCD1}">
                <a14:hiddenFill xmlns:a14="http://schemas.microsoft.com/office/drawing/2010/main">
                  <a:solidFill>
                    <a:srgbClr val="FFFFFF"/>
                  </a:solidFill>
                </a14:hiddenFill>
              </a:ext>
            </a:extLst>
          </p:spPr>
        </p:pic>
        <p:sp>
          <p:nvSpPr>
            <p:cNvPr id="8211" name="Text Box 19">
              <a:extLst>
                <a:ext uri="{FF2B5EF4-FFF2-40B4-BE49-F238E27FC236}">
                  <a16:creationId xmlns:a16="http://schemas.microsoft.com/office/drawing/2014/main" id="{803578F6-B16A-2819-5B7A-DD0DA6FACAC3}"/>
                </a:ext>
              </a:extLst>
            </p:cNvPr>
            <p:cNvSpPr txBox="1">
              <a:spLocks noChangeArrowheads="1"/>
            </p:cNvSpPr>
            <p:nvPr/>
          </p:nvSpPr>
          <p:spPr bwMode="auto">
            <a:xfrm>
              <a:off x="3026" y="2152"/>
              <a:ext cx="9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b="1">
                  <a:latin typeface="Arial" panose="020B0604020202020204" pitchFamily="34" charset="0"/>
                </a:rPr>
                <a:t>Fractured</a:t>
              </a:r>
            </a:p>
          </p:txBody>
        </p:sp>
      </p:grpSp>
      <p:grpSp>
        <p:nvGrpSpPr>
          <p:cNvPr id="8215" name="Group 23">
            <a:extLst>
              <a:ext uri="{FF2B5EF4-FFF2-40B4-BE49-F238E27FC236}">
                <a16:creationId xmlns:a16="http://schemas.microsoft.com/office/drawing/2014/main" id="{7C21A6EA-CF1E-C6BA-7EB0-81084C8B557E}"/>
              </a:ext>
            </a:extLst>
          </p:cNvPr>
          <p:cNvGrpSpPr>
            <a:grpSpLocks/>
          </p:cNvGrpSpPr>
          <p:nvPr/>
        </p:nvGrpSpPr>
        <p:grpSpPr bwMode="auto">
          <a:xfrm>
            <a:off x="7137400" y="3429000"/>
            <a:ext cx="1778000" cy="1689100"/>
            <a:chOff x="4496" y="2160"/>
            <a:chExt cx="1120" cy="1064"/>
          </a:xfrm>
        </p:grpSpPr>
        <p:pic>
          <p:nvPicPr>
            <p:cNvPr id="8213" name="Picture 21">
              <a:extLst>
                <a:ext uri="{FF2B5EF4-FFF2-40B4-BE49-F238E27FC236}">
                  <a16:creationId xmlns:a16="http://schemas.microsoft.com/office/drawing/2014/main" id="{8939DF99-6D66-1B21-07D5-AA23B03BFEF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6" y="2625"/>
              <a:ext cx="1002" cy="599"/>
            </a:xfrm>
            <a:prstGeom prst="rect">
              <a:avLst/>
            </a:prstGeom>
            <a:noFill/>
            <a:extLst>
              <a:ext uri="{909E8E84-426E-40DD-AFC4-6F175D3DCCD1}">
                <a14:hiddenFill xmlns:a14="http://schemas.microsoft.com/office/drawing/2010/main">
                  <a:solidFill>
                    <a:srgbClr val="FFFFFF"/>
                  </a:solidFill>
                </a14:hiddenFill>
              </a:ext>
            </a:extLst>
          </p:spPr>
        </p:pic>
        <p:sp>
          <p:nvSpPr>
            <p:cNvPr id="8214" name="Text Box 22">
              <a:extLst>
                <a:ext uri="{FF2B5EF4-FFF2-40B4-BE49-F238E27FC236}">
                  <a16:creationId xmlns:a16="http://schemas.microsoft.com/office/drawing/2014/main" id="{396DBD06-E588-E8B2-07F0-B5A95427D1EA}"/>
                </a:ext>
              </a:extLst>
            </p:cNvPr>
            <p:cNvSpPr txBox="1">
              <a:spLocks noChangeArrowheads="1"/>
            </p:cNvSpPr>
            <p:nvPr/>
          </p:nvSpPr>
          <p:spPr bwMode="auto">
            <a:xfrm>
              <a:off x="4512" y="2160"/>
              <a:ext cx="110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b="1">
                  <a:latin typeface="Arial" panose="020B0604020202020204" pitchFamily="34" charset="0"/>
                </a:rPr>
                <a:t>Upside down</a:t>
              </a:r>
            </a:p>
          </p:txBody>
        </p:sp>
      </p:grpSp>
      <p:sp>
        <p:nvSpPr>
          <p:cNvPr id="8216" name="Text Box 24">
            <a:extLst>
              <a:ext uri="{FF2B5EF4-FFF2-40B4-BE49-F238E27FC236}">
                <a16:creationId xmlns:a16="http://schemas.microsoft.com/office/drawing/2014/main" id="{7B9F49E5-8BAE-70B2-7DAD-7A3749CC67AA}"/>
              </a:ext>
            </a:extLst>
          </p:cNvPr>
          <p:cNvSpPr txBox="1">
            <a:spLocks noChangeArrowheads="1"/>
          </p:cNvSpPr>
          <p:nvPr/>
        </p:nvSpPr>
        <p:spPr bwMode="auto">
          <a:xfrm>
            <a:off x="304800" y="5410200"/>
            <a:ext cx="853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latin typeface="Arial" panose="020B0604020202020204" pitchFamily="34" charset="0"/>
              </a:rPr>
              <a:t>This shows that the Earth’s crust is unstable and has been subjected to very large forces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dissolve">
                                      <p:cBhvr>
                                        <p:cTn id="7" dur="500"/>
                                        <p:tgtEl>
                                          <p:spTgt spid="81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203"/>
                                        </p:tgtEl>
                                        <p:attrNameLst>
                                          <p:attrName>style.visibility</p:attrName>
                                        </p:attrNameLst>
                                      </p:cBhvr>
                                      <p:to>
                                        <p:strVal val="visible"/>
                                      </p:to>
                                    </p:set>
                                    <p:animEffect transition="in" filter="dissolve">
                                      <p:cBhvr>
                                        <p:cTn id="12" dur="500"/>
                                        <p:tgtEl>
                                          <p:spTgt spid="82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8206"/>
                                        </p:tgtEl>
                                        <p:attrNameLst>
                                          <p:attrName>style.visibility</p:attrName>
                                        </p:attrNameLst>
                                      </p:cBhvr>
                                      <p:to>
                                        <p:strVal val="visible"/>
                                      </p:to>
                                    </p:set>
                                    <p:animEffect transition="in" filter="dissolve">
                                      <p:cBhvr>
                                        <p:cTn id="17" dur="500"/>
                                        <p:tgtEl>
                                          <p:spTgt spid="82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8209"/>
                                        </p:tgtEl>
                                        <p:attrNameLst>
                                          <p:attrName>style.visibility</p:attrName>
                                        </p:attrNameLst>
                                      </p:cBhvr>
                                      <p:to>
                                        <p:strVal val="visible"/>
                                      </p:to>
                                    </p:set>
                                    <p:animEffect transition="in" filter="dissolve">
                                      <p:cBhvr>
                                        <p:cTn id="22" dur="500"/>
                                        <p:tgtEl>
                                          <p:spTgt spid="820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8212"/>
                                        </p:tgtEl>
                                        <p:attrNameLst>
                                          <p:attrName>style.visibility</p:attrName>
                                        </p:attrNameLst>
                                      </p:cBhvr>
                                      <p:to>
                                        <p:strVal val="visible"/>
                                      </p:to>
                                    </p:set>
                                    <p:animEffect transition="in" filter="dissolve">
                                      <p:cBhvr>
                                        <p:cTn id="27" dur="500"/>
                                        <p:tgtEl>
                                          <p:spTgt spid="82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8215"/>
                                        </p:tgtEl>
                                        <p:attrNameLst>
                                          <p:attrName>style.visibility</p:attrName>
                                        </p:attrNameLst>
                                      </p:cBhvr>
                                      <p:to>
                                        <p:strVal val="visible"/>
                                      </p:to>
                                    </p:set>
                                    <p:animEffect transition="in" filter="dissolve">
                                      <p:cBhvr>
                                        <p:cTn id="32" dur="500"/>
                                        <p:tgtEl>
                                          <p:spTgt spid="821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8216"/>
                                        </p:tgtEl>
                                        <p:attrNameLst>
                                          <p:attrName>style.visibility</p:attrName>
                                        </p:attrNameLst>
                                      </p:cBhvr>
                                      <p:to>
                                        <p:strVal val="visible"/>
                                      </p:to>
                                    </p:set>
                                    <p:animEffect transition="in" filter="dissolve">
                                      <p:cBhvr>
                                        <p:cTn id="37" dur="500"/>
                                        <p:tgtEl>
                                          <p:spTgt spid="82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utoUpdateAnimBg="0"/>
      <p:bldP spid="8203" grpId="0" autoUpdateAnimBg="0"/>
      <p:bldP spid="8216"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181</Words>
  <Application>Microsoft Office PowerPoint</Application>
  <PresentationFormat>On-screen Show (4:3)</PresentationFormat>
  <Paragraphs>28</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Times New Roman</vt:lpstr>
      <vt:lpstr>Arial</vt:lpstr>
      <vt:lpstr>Default Design</vt:lpstr>
      <vt:lpstr>The Earth &amp; Rocks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earth and rocks</dc:title>
  <dc:creator>John Allen</dc:creator>
  <cp:lastModifiedBy>Nayan GRIFFITHS</cp:lastModifiedBy>
  <cp:revision>9</cp:revision>
  <dcterms:created xsi:type="dcterms:W3CDTF">2003-01-23T21:11:11Z</dcterms:created>
  <dcterms:modified xsi:type="dcterms:W3CDTF">2023-06-03T16:39:05Z</dcterms:modified>
</cp:coreProperties>
</file>